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62" r:id="rId4"/>
    <p:sldId id="258" r:id="rId5"/>
    <p:sldId id="259" r:id="rId6"/>
    <p:sldId id="260" r:id="rId7"/>
    <p:sldId id="261" r:id="rId8"/>
    <p:sldId id="263" r:id="rId9"/>
    <p:sldId id="264" r:id="rId10"/>
    <p:sldId id="265" r:id="rId11"/>
    <p:sldId id="266" r:id="rId12"/>
    <p:sldId id="267" r:id="rId13"/>
    <p:sldId id="270" r:id="rId14"/>
    <p:sldId id="269" r:id="rId15"/>
    <p:sldId id="268"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5"/>
    <p:restoredTop sz="86010"/>
  </p:normalViewPr>
  <p:slideViewPr>
    <p:cSldViewPr snapToGrid="0" snapToObjects="1">
      <p:cViewPr varScale="1">
        <p:scale>
          <a:sx n="105" d="100"/>
          <a:sy n="105" d="100"/>
        </p:scale>
        <p:origin x="20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9CB06-C892-8B47-A79D-C691FDFF1CC5}" type="datetimeFigureOut">
              <a:rPr lang="en-US" smtClean="0"/>
              <a:t>10/10/18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ED9C8-DE1D-A540-8C47-4C1AF0468998}" type="slidenum">
              <a:rPr lang="en-US" smtClean="0"/>
              <a:t>‹#›</a:t>
            </a:fld>
            <a:endParaRPr lang="en-US"/>
          </a:p>
        </p:txBody>
      </p:sp>
    </p:spTree>
    <p:extLst>
      <p:ext uri="{BB962C8B-B14F-4D97-AF65-F5344CB8AC3E}">
        <p14:creationId xmlns:p14="http://schemas.microsoft.com/office/powerpoint/2010/main" val="378426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don’t use a variance stabilizing transformation (VST) for clustering and visualization, expression changes are dominated by genes with high mean expression. To put all genes on a level playing field, we use a VST that scales counts by the observed relationship between mean and dispersion. </a:t>
            </a:r>
          </a:p>
          <a:p>
            <a:endParaRPr lang="en-US" dirty="0"/>
          </a:p>
          <a:p>
            <a:r>
              <a:rPr lang="en-US" dirty="0"/>
              <a:t>VST: calculates a variance stabilizing transformation from the fitted dispersion-mean relation(s) and then transforms the count data (normalized by division by the size factors or normalization factors), yielding a matrix of values which are now approximately </a:t>
            </a:r>
            <a:r>
              <a:rPr lang="en-US" dirty="0" err="1"/>
              <a:t>homoskedastic</a:t>
            </a:r>
            <a:r>
              <a:rPr lang="en-US" dirty="0"/>
              <a:t> (having constant variance along the range of mean values). </a:t>
            </a:r>
          </a:p>
        </p:txBody>
      </p:sp>
      <p:sp>
        <p:nvSpPr>
          <p:cNvPr id="4" name="Slide Number Placeholder 3"/>
          <p:cNvSpPr>
            <a:spLocks noGrp="1"/>
          </p:cNvSpPr>
          <p:nvPr>
            <p:ph type="sldNum" sz="quarter" idx="5"/>
          </p:nvPr>
        </p:nvSpPr>
        <p:spPr/>
        <p:txBody>
          <a:bodyPr/>
          <a:lstStyle/>
          <a:p>
            <a:fld id="{756ED9C8-DE1D-A540-8C47-4C1AF0468998}" type="slidenum">
              <a:rPr lang="en-US" smtClean="0"/>
              <a:t>3</a:t>
            </a:fld>
            <a:endParaRPr lang="en-US"/>
          </a:p>
        </p:txBody>
      </p:sp>
    </p:spTree>
    <p:extLst>
      <p:ext uri="{BB962C8B-B14F-4D97-AF65-F5344CB8AC3E}">
        <p14:creationId xmlns:p14="http://schemas.microsoft.com/office/powerpoint/2010/main" val="3464392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1125 DE genes at FDR &lt; 0.01 between tumor and cell line. </a:t>
            </a:r>
          </a:p>
        </p:txBody>
      </p:sp>
      <p:sp>
        <p:nvSpPr>
          <p:cNvPr id="4" name="Slide Number Placeholder 3"/>
          <p:cNvSpPr>
            <a:spLocks noGrp="1"/>
          </p:cNvSpPr>
          <p:nvPr>
            <p:ph type="sldNum" sz="quarter" idx="5"/>
          </p:nvPr>
        </p:nvSpPr>
        <p:spPr/>
        <p:txBody>
          <a:bodyPr/>
          <a:lstStyle/>
          <a:p>
            <a:fld id="{756ED9C8-DE1D-A540-8C47-4C1AF0468998}" type="slidenum">
              <a:rPr lang="en-US" smtClean="0"/>
              <a:t>12</a:t>
            </a:fld>
            <a:endParaRPr lang="en-US"/>
          </a:p>
        </p:txBody>
      </p:sp>
    </p:spTree>
    <p:extLst>
      <p:ext uri="{BB962C8B-B14F-4D97-AF65-F5344CB8AC3E}">
        <p14:creationId xmlns:p14="http://schemas.microsoft.com/office/powerpoint/2010/main" val="206150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Volcano plot – fold change by –log10 </a:t>
            </a:r>
            <a:r>
              <a:rPr lang="en-US" dirty="0" err="1"/>
              <a:t>pvalue</a:t>
            </a:r>
            <a:r>
              <a:rPr lang="en-US" dirty="0"/>
              <a:t>. orange points are significant at FDR &lt; 0.01. Red points are genes of interest. Genes of interest with FDR &lt; 0.01 are labeled.</a:t>
            </a:r>
          </a:p>
          <a:p>
            <a:endParaRPr lang="en-US" dirty="0"/>
          </a:p>
          <a:p>
            <a:r>
              <a:rPr lang="en-US" dirty="0"/>
              <a:t>Positive fold change indicates expression was higher in tumor compared to cell line. </a:t>
            </a:r>
          </a:p>
        </p:txBody>
      </p:sp>
      <p:sp>
        <p:nvSpPr>
          <p:cNvPr id="4" name="Slide Number Placeholder 3"/>
          <p:cNvSpPr>
            <a:spLocks noGrp="1"/>
          </p:cNvSpPr>
          <p:nvPr>
            <p:ph type="sldNum" sz="quarter" idx="5"/>
          </p:nvPr>
        </p:nvSpPr>
        <p:spPr/>
        <p:txBody>
          <a:bodyPr/>
          <a:lstStyle/>
          <a:p>
            <a:fld id="{756ED9C8-DE1D-A540-8C47-4C1AF0468998}" type="slidenum">
              <a:rPr lang="en-US" smtClean="0"/>
              <a:t>14</a:t>
            </a:fld>
            <a:endParaRPr lang="en-US"/>
          </a:p>
        </p:txBody>
      </p:sp>
    </p:spTree>
    <p:extLst>
      <p:ext uri="{BB962C8B-B14F-4D97-AF65-F5344CB8AC3E}">
        <p14:creationId xmlns:p14="http://schemas.microsoft.com/office/powerpoint/2010/main" val="186610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286 appears to be an outlier; all other tumor/cell line pairs are matched together</a:t>
            </a:r>
          </a:p>
        </p:txBody>
      </p:sp>
      <p:sp>
        <p:nvSpPr>
          <p:cNvPr id="4" name="Slide Number Placeholder 3"/>
          <p:cNvSpPr>
            <a:spLocks noGrp="1"/>
          </p:cNvSpPr>
          <p:nvPr>
            <p:ph type="sldNum" sz="quarter" idx="5"/>
          </p:nvPr>
        </p:nvSpPr>
        <p:spPr/>
        <p:txBody>
          <a:bodyPr/>
          <a:lstStyle/>
          <a:p>
            <a:fld id="{756ED9C8-DE1D-A540-8C47-4C1AF0468998}" type="slidenum">
              <a:rPr lang="en-US" smtClean="0"/>
              <a:t>4</a:t>
            </a:fld>
            <a:endParaRPr lang="en-US"/>
          </a:p>
        </p:txBody>
      </p:sp>
    </p:spTree>
    <p:extLst>
      <p:ext uri="{BB962C8B-B14F-4D97-AF65-F5344CB8AC3E}">
        <p14:creationId xmlns:p14="http://schemas.microsoft.com/office/powerpoint/2010/main" val="355673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only 1000 HVGs, 286 is still an outlier, but also 350 looks different than other samples as well. Note that 350 is virus negative but all others are virus pos. Here it looks like 286 is clustering with the virus positive samples a bit more.</a:t>
            </a:r>
          </a:p>
        </p:txBody>
      </p:sp>
      <p:sp>
        <p:nvSpPr>
          <p:cNvPr id="4" name="Slide Number Placeholder 3"/>
          <p:cNvSpPr>
            <a:spLocks noGrp="1"/>
          </p:cNvSpPr>
          <p:nvPr>
            <p:ph type="sldNum" sz="quarter" idx="5"/>
          </p:nvPr>
        </p:nvSpPr>
        <p:spPr/>
        <p:txBody>
          <a:bodyPr/>
          <a:lstStyle/>
          <a:p>
            <a:fld id="{756ED9C8-DE1D-A540-8C47-4C1AF0468998}" type="slidenum">
              <a:rPr lang="en-US" smtClean="0"/>
              <a:t>5</a:t>
            </a:fld>
            <a:endParaRPr lang="en-US"/>
          </a:p>
        </p:txBody>
      </p:sp>
    </p:spTree>
    <p:extLst>
      <p:ext uri="{BB962C8B-B14F-4D97-AF65-F5344CB8AC3E}">
        <p14:creationId xmlns:p14="http://schemas.microsoft.com/office/powerpoint/2010/main" val="240788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 the variance-stabilized counts for the top 100 genes in all samples. Rows and columns hierarchically clustered.</a:t>
            </a:r>
          </a:p>
          <a:p>
            <a:endParaRPr lang="en-US" dirty="0"/>
          </a:p>
          <a:p>
            <a:r>
              <a:rPr lang="en-US" dirty="0"/>
              <a:t>We can see stark differences in 350. Not all cell line/ tumor pairs cluster together.</a:t>
            </a:r>
          </a:p>
        </p:txBody>
      </p:sp>
      <p:sp>
        <p:nvSpPr>
          <p:cNvPr id="4" name="Slide Number Placeholder 3"/>
          <p:cNvSpPr>
            <a:spLocks noGrp="1"/>
          </p:cNvSpPr>
          <p:nvPr>
            <p:ph type="sldNum" sz="quarter" idx="5"/>
          </p:nvPr>
        </p:nvSpPr>
        <p:spPr/>
        <p:txBody>
          <a:bodyPr/>
          <a:lstStyle/>
          <a:p>
            <a:fld id="{756ED9C8-DE1D-A540-8C47-4C1AF0468998}" type="slidenum">
              <a:rPr lang="en-US" smtClean="0"/>
              <a:t>6</a:t>
            </a:fld>
            <a:endParaRPr lang="en-US"/>
          </a:p>
        </p:txBody>
      </p:sp>
    </p:spTree>
    <p:extLst>
      <p:ext uri="{BB962C8B-B14F-4D97-AF65-F5344CB8AC3E}">
        <p14:creationId xmlns:p14="http://schemas.microsoft.com/office/powerpoint/2010/main" val="67640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Visualizing the variance-stabilized counts for the top 500 genes excluding samples 350 and 286. Rows and columns hierarchically clustered.</a:t>
            </a:r>
          </a:p>
          <a:p>
            <a:endParaRPr lang="en-US" dirty="0"/>
          </a:p>
          <a:p>
            <a:r>
              <a:rPr lang="en-US" dirty="0"/>
              <a:t>More similarity between cell line / tumor pairs is evident. All cell line / tumor pairs cluster together.</a:t>
            </a:r>
          </a:p>
        </p:txBody>
      </p:sp>
      <p:sp>
        <p:nvSpPr>
          <p:cNvPr id="4" name="Slide Number Placeholder 3"/>
          <p:cNvSpPr>
            <a:spLocks noGrp="1"/>
          </p:cNvSpPr>
          <p:nvPr>
            <p:ph type="sldNum" sz="quarter" idx="5"/>
          </p:nvPr>
        </p:nvSpPr>
        <p:spPr/>
        <p:txBody>
          <a:bodyPr/>
          <a:lstStyle/>
          <a:p>
            <a:fld id="{756ED9C8-DE1D-A540-8C47-4C1AF0468998}" type="slidenum">
              <a:rPr lang="en-US" smtClean="0"/>
              <a:t>7</a:t>
            </a:fld>
            <a:endParaRPr lang="en-US"/>
          </a:p>
        </p:txBody>
      </p:sp>
    </p:spTree>
    <p:extLst>
      <p:ext uri="{BB962C8B-B14F-4D97-AF65-F5344CB8AC3E}">
        <p14:creationId xmlns:p14="http://schemas.microsoft.com/office/powerpoint/2010/main" val="107945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Systematic variation across all genes  between cell line and tumor captured in PC2</a:t>
            </a:r>
          </a:p>
        </p:txBody>
      </p:sp>
      <p:sp>
        <p:nvSpPr>
          <p:cNvPr id="4" name="Slide Number Placeholder 3"/>
          <p:cNvSpPr>
            <a:spLocks noGrp="1"/>
          </p:cNvSpPr>
          <p:nvPr>
            <p:ph type="sldNum" sz="quarter" idx="5"/>
          </p:nvPr>
        </p:nvSpPr>
        <p:spPr/>
        <p:txBody>
          <a:bodyPr/>
          <a:lstStyle/>
          <a:p>
            <a:fld id="{756ED9C8-DE1D-A540-8C47-4C1AF0468998}" type="slidenum">
              <a:rPr lang="en-US" smtClean="0"/>
              <a:t>8</a:t>
            </a:fld>
            <a:endParaRPr lang="en-US"/>
          </a:p>
        </p:txBody>
      </p:sp>
    </p:spTree>
    <p:extLst>
      <p:ext uri="{BB962C8B-B14F-4D97-AF65-F5344CB8AC3E}">
        <p14:creationId xmlns:p14="http://schemas.microsoft.com/office/powerpoint/2010/main" val="100527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Restricting to 500 most highly variable genes, samples from the same patient are more similar to each other than samples from the same preparation type. PC2 still shoes a cell line vs tumor effect, but not as strong.</a:t>
            </a:r>
          </a:p>
        </p:txBody>
      </p:sp>
      <p:sp>
        <p:nvSpPr>
          <p:cNvPr id="4" name="Slide Number Placeholder 3"/>
          <p:cNvSpPr>
            <a:spLocks noGrp="1"/>
          </p:cNvSpPr>
          <p:nvPr>
            <p:ph type="sldNum" sz="quarter" idx="5"/>
          </p:nvPr>
        </p:nvSpPr>
        <p:spPr/>
        <p:txBody>
          <a:bodyPr/>
          <a:lstStyle/>
          <a:p>
            <a:fld id="{756ED9C8-DE1D-A540-8C47-4C1AF0468998}" type="slidenum">
              <a:rPr lang="en-US" smtClean="0"/>
              <a:t>9</a:t>
            </a:fld>
            <a:endParaRPr lang="en-US"/>
          </a:p>
        </p:txBody>
      </p:sp>
    </p:spTree>
    <p:extLst>
      <p:ext uri="{BB962C8B-B14F-4D97-AF65-F5344CB8AC3E}">
        <p14:creationId xmlns:p14="http://schemas.microsoft.com/office/powerpoint/2010/main" val="424286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genes of interest appear to cluster more strongly by cell line vs tumor, rather than patient (columns). </a:t>
            </a:r>
          </a:p>
          <a:p>
            <a:endParaRPr lang="en-US" dirty="0"/>
          </a:p>
          <a:p>
            <a:r>
              <a:rPr lang="en-US" dirty="0"/>
              <a:t>Some clustering of gene categories (rows).</a:t>
            </a:r>
          </a:p>
        </p:txBody>
      </p:sp>
      <p:sp>
        <p:nvSpPr>
          <p:cNvPr id="4" name="Slide Number Placeholder 3"/>
          <p:cNvSpPr>
            <a:spLocks noGrp="1"/>
          </p:cNvSpPr>
          <p:nvPr>
            <p:ph type="sldNum" sz="quarter" idx="5"/>
          </p:nvPr>
        </p:nvSpPr>
        <p:spPr/>
        <p:txBody>
          <a:bodyPr/>
          <a:lstStyle/>
          <a:p>
            <a:fld id="{756ED9C8-DE1D-A540-8C47-4C1AF0468998}" type="slidenum">
              <a:rPr lang="en-US" smtClean="0"/>
              <a:t>10</a:t>
            </a:fld>
            <a:endParaRPr lang="en-US"/>
          </a:p>
        </p:txBody>
      </p:sp>
    </p:spTree>
    <p:extLst>
      <p:ext uri="{BB962C8B-B14F-4D97-AF65-F5344CB8AC3E}">
        <p14:creationId xmlns:p14="http://schemas.microsoft.com/office/powerpoint/2010/main" val="21206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Volcano plot – fold change by –log10 </a:t>
            </a:r>
            <a:r>
              <a:rPr lang="en-US" dirty="0" err="1"/>
              <a:t>pvalue</a:t>
            </a:r>
            <a:r>
              <a:rPr lang="en-US" dirty="0"/>
              <a:t>. orange points are significant at FDR &lt; 0.01. </a:t>
            </a:r>
          </a:p>
          <a:p>
            <a:endParaRPr lang="en-US" dirty="0"/>
          </a:p>
          <a:p>
            <a:r>
              <a:rPr lang="en-US" dirty="0"/>
              <a:t>Positive fold change indicates expression was higher in tumor compared to cell line. </a:t>
            </a:r>
          </a:p>
        </p:txBody>
      </p:sp>
      <p:sp>
        <p:nvSpPr>
          <p:cNvPr id="4" name="Slide Number Placeholder 3"/>
          <p:cNvSpPr>
            <a:spLocks noGrp="1"/>
          </p:cNvSpPr>
          <p:nvPr>
            <p:ph type="sldNum" sz="quarter" idx="5"/>
          </p:nvPr>
        </p:nvSpPr>
        <p:spPr/>
        <p:txBody>
          <a:bodyPr/>
          <a:lstStyle/>
          <a:p>
            <a:fld id="{756ED9C8-DE1D-A540-8C47-4C1AF0468998}" type="slidenum">
              <a:rPr lang="en-US" smtClean="0"/>
              <a:t>11</a:t>
            </a:fld>
            <a:endParaRPr lang="en-US"/>
          </a:p>
        </p:txBody>
      </p:sp>
    </p:spTree>
    <p:extLst>
      <p:ext uri="{BB962C8B-B14F-4D97-AF65-F5344CB8AC3E}">
        <p14:creationId xmlns:p14="http://schemas.microsoft.com/office/powerpoint/2010/main" val="210214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fld id="{F5EDFAD6-D96C-C844-A0FC-44E738E1479F}"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DFAD6-D96C-C844-A0FC-44E738E1479F}"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DFAD6-D96C-C844-A0FC-44E738E1479F}"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DFAD6-D96C-C844-A0FC-44E738E1479F}"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EDFAD6-D96C-C844-A0FC-44E738E1479F}"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EDFAD6-D96C-C844-A0FC-44E738E1479F}"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EDFAD6-D96C-C844-A0FC-44E738E1479F}"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EDFAD6-D96C-C844-A0FC-44E738E1479F}"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DFAD6-D96C-C844-A0FC-44E738E1479F}"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F5EDFAD6-D96C-C844-A0FC-44E738E1479F}"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F5EDFAD6-D96C-C844-A0FC-44E738E1479F}"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fld id="{F5EDFAD6-D96C-C844-A0FC-44E738E1479F}" type="datetimeFigureOut">
              <a:rPr lang="en-US" smtClean="0"/>
              <a:pPr/>
              <a:t>10/10/18</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fld id="{BEE03BE0-53F4-5243-A93C-DDEF3E6C1D63}" type="slidenum">
              <a:rPr lang="en-US" smtClean="0"/>
              <a:pPr/>
              <a:t>‹#›</a:t>
            </a:fld>
            <a:endParaRPr lang="en-US"/>
          </a:p>
        </p:txBody>
      </p:sp>
    </p:spTree>
    <p:extLst>
      <p:ext uri="{BB962C8B-B14F-4D97-AF65-F5344CB8AC3E}">
        <p14:creationId xmlns:p14="http://schemas.microsoft.com/office/powerpoint/2010/main" val="1833383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4350" rtl="0" eaLnBrk="1" latinLnBrk="0" hangingPunct="1">
        <a:lnSpc>
          <a:spcPct val="90000"/>
        </a:lnSpc>
        <a:spcBef>
          <a:spcPct val="0"/>
        </a:spcBef>
        <a:buNone/>
        <a:defRPr sz="2475" b="0" i="0" kern="1200">
          <a:solidFill>
            <a:schemeClr val="tx1"/>
          </a:solidFill>
          <a:latin typeface="Arial" panose="020B0604020202020204" pitchFamily="34" charset="0"/>
          <a:ea typeface="Lantinghei TC Extralight" charset="-120"/>
          <a:cs typeface="Arial" panose="020B0604020202020204" pitchFamily="34" charset="0"/>
        </a:defRPr>
      </a:lvl1pPr>
    </p:titleStyle>
    <p:bodyStyle>
      <a:lvl1pPr marL="128588" indent="-128588" algn="l" defTabSz="514350" rtl="0" eaLnBrk="1" latinLnBrk="0" hangingPunct="1">
        <a:lnSpc>
          <a:spcPct val="90000"/>
        </a:lnSpc>
        <a:spcBef>
          <a:spcPts val="563"/>
        </a:spcBef>
        <a:buFont typeface="Arial"/>
        <a:buChar char="•"/>
        <a:defRPr sz="1575" b="0" i="0" kern="1200">
          <a:solidFill>
            <a:schemeClr val="tx1"/>
          </a:solidFill>
          <a:latin typeface="Arial" panose="020B0604020202020204" pitchFamily="34" charset="0"/>
          <a:ea typeface="Lantinghei TC Extralight" charset="-120"/>
          <a:cs typeface="Arial" panose="020B0604020202020204" pitchFamily="34" charset="0"/>
        </a:defRPr>
      </a:lvl1pPr>
      <a:lvl2pPr marL="385763" indent="-128588" algn="l" defTabSz="514350" rtl="0" eaLnBrk="1" latinLnBrk="0" hangingPunct="1">
        <a:lnSpc>
          <a:spcPct val="90000"/>
        </a:lnSpc>
        <a:spcBef>
          <a:spcPts val="281"/>
        </a:spcBef>
        <a:buFont typeface="Arial"/>
        <a:buChar char="•"/>
        <a:defRPr sz="1350" b="0" i="0" kern="1200">
          <a:solidFill>
            <a:schemeClr val="tx1"/>
          </a:solidFill>
          <a:latin typeface="Arial" panose="020B0604020202020204" pitchFamily="34" charset="0"/>
          <a:ea typeface="Lantinghei TC Extralight" charset="-120"/>
          <a:cs typeface="Arial" panose="020B0604020202020204" pitchFamily="34" charset="0"/>
        </a:defRPr>
      </a:lvl2pPr>
      <a:lvl3pPr marL="642938" indent="-128588" algn="l" defTabSz="514350" rtl="0" eaLnBrk="1" latinLnBrk="0" hangingPunct="1">
        <a:lnSpc>
          <a:spcPct val="90000"/>
        </a:lnSpc>
        <a:spcBef>
          <a:spcPts val="281"/>
        </a:spcBef>
        <a:buFont typeface="Arial"/>
        <a:buChar char="•"/>
        <a:defRPr sz="1125" b="0" i="0" kern="1200">
          <a:solidFill>
            <a:schemeClr val="tx1"/>
          </a:solidFill>
          <a:latin typeface="Arial" panose="020B0604020202020204" pitchFamily="34" charset="0"/>
          <a:ea typeface="Lantinghei TC Extralight" charset="-120"/>
          <a:cs typeface="Arial" panose="020B0604020202020204" pitchFamily="34" charset="0"/>
        </a:defRPr>
      </a:lvl3pPr>
      <a:lvl4pPr marL="900113" indent="-128588" algn="l" defTabSz="514350" rtl="0" eaLnBrk="1" latinLnBrk="0" hangingPunct="1">
        <a:lnSpc>
          <a:spcPct val="90000"/>
        </a:lnSpc>
        <a:spcBef>
          <a:spcPts val="281"/>
        </a:spcBef>
        <a:buFont typeface="Arial"/>
        <a:buChar char="•"/>
        <a:defRPr sz="1013" b="0" i="0" kern="1200">
          <a:solidFill>
            <a:schemeClr val="tx1"/>
          </a:solidFill>
          <a:latin typeface="Arial" panose="020B0604020202020204" pitchFamily="34" charset="0"/>
          <a:ea typeface="Lantinghei TC Extralight" charset="-120"/>
          <a:cs typeface="Arial" panose="020B0604020202020204" pitchFamily="34" charset="0"/>
        </a:defRPr>
      </a:lvl4pPr>
      <a:lvl5pPr marL="1157288" indent="-128588" algn="l" defTabSz="514350" rtl="0" eaLnBrk="1" latinLnBrk="0" hangingPunct="1">
        <a:lnSpc>
          <a:spcPct val="90000"/>
        </a:lnSpc>
        <a:spcBef>
          <a:spcPts val="281"/>
        </a:spcBef>
        <a:buFont typeface="Arial"/>
        <a:buChar char="•"/>
        <a:defRPr sz="1013" b="0" i="0" kern="1200">
          <a:solidFill>
            <a:schemeClr val="tx1"/>
          </a:solidFill>
          <a:latin typeface="Arial" panose="020B0604020202020204" pitchFamily="34" charset="0"/>
          <a:ea typeface="Lantinghei TC Extralight" charset="-120"/>
          <a:cs typeface="Arial" panose="020B0604020202020204" pitchFamily="34"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9B5E-7E5D-A74A-8B30-4ADCC4A1A2FE}"/>
              </a:ext>
            </a:extLst>
          </p:cNvPr>
          <p:cNvSpPr>
            <a:spLocks noGrp="1"/>
          </p:cNvSpPr>
          <p:nvPr>
            <p:ph type="ctrTitle"/>
          </p:nvPr>
        </p:nvSpPr>
        <p:spPr/>
        <p:txBody>
          <a:bodyPr>
            <a:normAutofit/>
          </a:bodyPr>
          <a:lstStyle/>
          <a:p>
            <a:r>
              <a:rPr lang="en-US" sz="3200" dirty="0"/>
              <a:t>Gene expression in MCC tumors and patient-derived cell lines</a:t>
            </a:r>
          </a:p>
        </p:txBody>
      </p:sp>
      <p:sp>
        <p:nvSpPr>
          <p:cNvPr id="3" name="Subtitle 2">
            <a:extLst>
              <a:ext uri="{FF2B5EF4-FFF2-40B4-BE49-F238E27FC236}">
                <a16:creationId xmlns:a16="http://schemas.microsoft.com/office/drawing/2014/main" id="{4338C2A9-CF3F-CC43-AAC0-61C4719761B9}"/>
              </a:ext>
            </a:extLst>
          </p:cNvPr>
          <p:cNvSpPr>
            <a:spLocks noGrp="1"/>
          </p:cNvSpPr>
          <p:nvPr>
            <p:ph type="subTitle" idx="1"/>
          </p:nvPr>
        </p:nvSpPr>
        <p:spPr/>
        <p:txBody>
          <a:bodyPr/>
          <a:lstStyle/>
          <a:p>
            <a:r>
              <a:rPr lang="en-US" dirty="0"/>
              <a:t>Keegan Korthauer</a:t>
            </a:r>
          </a:p>
          <a:p>
            <a:r>
              <a:rPr lang="en-US" dirty="0"/>
              <a:t>Wu Lab Meeting</a:t>
            </a:r>
          </a:p>
          <a:p>
            <a:r>
              <a:rPr lang="en-US" dirty="0"/>
              <a:t>11 October 2018</a:t>
            </a:r>
          </a:p>
        </p:txBody>
      </p:sp>
    </p:spTree>
    <p:extLst>
      <p:ext uri="{BB962C8B-B14F-4D97-AF65-F5344CB8AC3E}">
        <p14:creationId xmlns:p14="http://schemas.microsoft.com/office/powerpoint/2010/main" val="3054404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D757-D3B5-2048-AF22-B22F4D85637B}"/>
              </a:ext>
            </a:extLst>
          </p:cNvPr>
          <p:cNvSpPr>
            <a:spLocks noGrp="1"/>
          </p:cNvSpPr>
          <p:nvPr>
            <p:ph type="title"/>
          </p:nvPr>
        </p:nvSpPr>
        <p:spPr/>
        <p:txBody>
          <a:bodyPr/>
          <a:lstStyle/>
          <a:p>
            <a:r>
              <a:rPr lang="en-US" dirty="0"/>
              <a:t>Genes of interest</a:t>
            </a:r>
          </a:p>
        </p:txBody>
      </p:sp>
      <p:pic>
        <p:nvPicPr>
          <p:cNvPr id="4" name="Picture 3">
            <a:extLst>
              <a:ext uri="{FF2B5EF4-FFF2-40B4-BE49-F238E27FC236}">
                <a16:creationId xmlns:a16="http://schemas.microsoft.com/office/drawing/2014/main" id="{FCA9A142-DC7B-F541-AEDE-E13A9FCE074F}"/>
              </a:ext>
            </a:extLst>
          </p:cNvPr>
          <p:cNvPicPr>
            <a:picLocks noChangeAspect="1"/>
          </p:cNvPicPr>
          <p:nvPr/>
        </p:nvPicPr>
        <p:blipFill>
          <a:blip r:embed="rId3"/>
          <a:stretch>
            <a:fillRect/>
          </a:stretch>
        </p:blipFill>
        <p:spPr>
          <a:xfrm>
            <a:off x="3433142" y="0"/>
            <a:ext cx="5829300" cy="6858000"/>
          </a:xfrm>
          <a:prstGeom prst="rect">
            <a:avLst/>
          </a:prstGeom>
        </p:spPr>
      </p:pic>
    </p:spTree>
    <p:extLst>
      <p:ext uri="{BB962C8B-B14F-4D97-AF65-F5344CB8AC3E}">
        <p14:creationId xmlns:p14="http://schemas.microsoft.com/office/powerpoint/2010/main" val="1918613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34A2-302D-1941-8F33-D272D9D62EDC}"/>
              </a:ext>
            </a:extLst>
          </p:cNvPr>
          <p:cNvSpPr>
            <a:spLocks noGrp="1"/>
          </p:cNvSpPr>
          <p:nvPr>
            <p:ph type="title"/>
          </p:nvPr>
        </p:nvSpPr>
        <p:spPr/>
        <p:txBody>
          <a:bodyPr/>
          <a:lstStyle/>
          <a:p>
            <a:r>
              <a:rPr lang="en-US" dirty="0"/>
              <a:t>Differential expression between tumor and cell line</a:t>
            </a:r>
          </a:p>
        </p:txBody>
      </p:sp>
      <p:pic>
        <p:nvPicPr>
          <p:cNvPr id="6" name="Picture 5">
            <a:extLst>
              <a:ext uri="{FF2B5EF4-FFF2-40B4-BE49-F238E27FC236}">
                <a16:creationId xmlns:a16="http://schemas.microsoft.com/office/drawing/2014/main" id="{63C60322-49D8-0B42-AE1B-C75E5D62E6E9}"/>
              </a:ext>
            </a:extLst>
          </p:cNvPr>
          <p:cNvPicPr>
            <a:picLocks noChangeAspect="1"/>
          </p:cNvPicPr>
          <p:nvPr/>
        </p:nvPicPr>
        <p:blipFill>
          <a:blip r:embed="rId3"/>
          <a:stretch>
            <a:fillRect/>
          </a:stretch>
        </p:blipFill>
        <p:spPr>
          <a:xfrm>
            <a:off x="1398651" y="1548384"/>
            <a:ext cx="6346698" cy="5077358"/>
          </a:xfrm>
          <a:prstGeom prst="rect">
            <a:avLst/>
          </a:prstGeom>
        </p:spPr>
      </p:pic>
    </p:spTree>
    <p:extLst>
      <p:ext uri="{BB962C8B-B14F-4D97-AF65-F5344CB8AC3E}">
        <p14:creationId xmlns:p14="http://schemas.microsoft.com/office/powerpoint/2010/main" val="41820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EFBB-BABB-D848-A377-E0EB0599D9B5}"/>
              </a:ext>
            </a:extLst>
          </p:cNvPr>
          <p:cNvSpPr>
            <a:spLocks noGrp="1"/>
          </p:cNvSpPr>
          <p:nvPr>
            <p:ph type="title"/>
          </p:nvPr>
        </p:nvSpPr>
        <p:spPr/>
        <p:txBody>
          <a:bodyPr/>
          <a:lstStyle/>
          <a:p>
            <a:r>
              <a:rPr lang="en-US" dirty="0"/>
              <a:t>DE genes between tumor and cell line</a:t>
            </a:r>
          </a:p>
        </p:txBody>
      </p:sp>
      <p:pic>
        <p:nvPicPr>
          <p:cNvPr id="4" name="Picture 3">
            <a:extLst>
              <a:ext uri="{FF2B5EF4-FFF2-40B4-BE49-F238E27FC236}">
                <a16:creationId xmlns:a16="http://schemas.microsoft.com/office/drawing/2014/main" id="{FC761481-59D3-DF42-936F-B869E2FBA88C}"/>
              </a:ext>
            </a:extLst>
          </p:cNvPr>
          <p:cNvPicPr>
            <a:picLocks noChangeAspect="1"/>
          </p:cNvPicPr>
          <p:nvPr/>
        </p:nvPicPr>
        <p:blipFill>
          <a:blip r:embed="rId3"/>
          <a:stretch>
            <a:fillRect/>
          </a:stretch>
        </p:blipFill>
        <p:spPr>
          <a:xfrm>
            <a:off x="1371600" y="1586753"/>
            <a:ext cx="6400800" cy="5271247"/>
          </a:xfrm>
          <a:prstGeom prst="rect">
            <a:avLst/>
          </a:prstGeom>
        </p:spPr>
      </p:pic>
    </p:spTree>
    <p:extLst>
      <p:ext uri="{BB962C8B-B14F-4D97-AF65-F5344CB8AC3E}">
        <p14:creationId xmlns:p14="http://schemas.microsoft.com/office/powerpoint/2010/main" val="223666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5D9-9A93-154E-B163-F8FBAED6197A}"/>
              </a:ext>
            </a:extLst>
          </p:cNvPr>
          <p:cNvSpPr>
            <a:spLocks noGrp="1"/>
          </p:cNvSpPr>
          <p:nvPr>
            <p:ph type="title"/>
          </p:nvPr>
        </p:nvSpPr>
        <p:spPr/>
        <p:txBody>
          <a:bodyPr/>
          <a:lstStyle/>
          <a:p>
            <a:r>
              <a:rPr lang="en-US" dirty="0"/>
              <a:t>Genes of interest with differential expression</a:t>
            </a:r>
          </a:p>
        </p:txBody>
      </p:sp>
      <p:sp>
        <p:nvSpPr>
          <p:cNvPr id="3" name="Content Placeholder 2">
            <a:extLst>
              <a:ext uri="{FF2B5EF4-FFF2-40B4-BE49-F238E27FC236}">
                <a16:creationId xmlns:a16="http://schemas.microsoft.com/office/drawing/2014/main" id="{DC1E1317-4931-4648-9E3A-142F510059F7}"/>
              </a:ext>
            </a:extLst>
          </p:cNvPr>
          <p:cNvSpPr>
            <a:spLocks noGrp="1"/>
          </p:cNvSpPr>
          <p:nvPr>
            <p:ph idx="1"/>
          </p:nvPr>
        </p:nvSpPr>
        <p:spPr/>
        <p:txBody>
          <a:bodyPr/>
          <a:lstStyle/>
          <a:p>
            <a:pPr marL="288925" indent="-288925">
              <a:lnSpc>
                <a:spcPct val="120000"/>
              </a:lnSpc>
              <a:buFont typeface="Courier New" panose="02070309020205020404" pitchFamily="49" charset="0"/>
              <a:buChar char="o"/>
            </a:pPr>
            <a:r>
              <a:rPr lang="en-US" sz="2000" dirty="0"/>
              <a:t>18 out of 62 genes of interest (29%) are DE (FDR &lt; 0.01)</a:t>
            </a:r>
          </a:p>
          <a:p>
            <a:pPr marL="546100" lvl="1" indent="-288925">
              <a:lnSpc>
                <a:spcPct val="120000"/>
              </a:lnSpc>
              <a:buFont typeface="Courier New" panose="02070309020205020404" pitchFamily="49" charset="0"/>
              <a:buChar char="o"/>
            </a:pPr>
            <a:r>
              <a:rPr lang="en-US" sz="2000" dirty="0"/>
              <a:t>Compared to 1,125 out of 27,028 genes overall (4.16%) </a:t>
            </a:r>
          </a:p>
          <a:p>
            <a:pPr>
              <a:lnSpc>
                <a:spcPct val="120000"/>
              </a:lnSpc>
              <a:buFont typeface="Courier New" panose="02070309020205020404" pitchFamily="49" charset="0"/>
              <a:buChar char="o"/>
            </a:pPr>
            <a:endParaRPr lang="en-US" sz="2000" dirty="0"/>
          </a:p>
          <a:p>
            <a:pPr marL="288925" indent="-288925">
              <a:lnSpc>
                <a:spcPct val="120000"/>
              </a:lnSpc>
              <a:buFont typeface="Courier New" panose="02070309020205020404" pitchFamily="49" charset="0"/>
              <a:buChar char="o"/>
            </a:pPr>
            <a:r>
              <a:rPr lang="en-US" sz="2000" dirty="0"/>
              <a:t>In particular, note that this quantity broken down by category is:</a:t>
            </a:r>
          </a:p>
          <a:p>
            <a:pPr marL="579438" lvl="1" indent="-322263">
              <a:lnSpc>
                <a:spcPct val="120000"/>
              </a:lnSpc>
              <a:buFont typeface="Courier New" panose="02070309020205020404" pitchFamily="49" charset="0"/>
              <a:buChar char="o"/>
            </a:pPr>
            <a:r>
              <a:rPr lang="en-US" sz="2000" dirty="0"/>
              <a:t>0 out of 4 MCC Marker genes (0%)</a:t>
            </a:r>
          </a:p>
          <a:p>
            <a:pPr marL="579438" lvl="1" indent="-322263">
              <a:lnSpc>
                <a:spcPct val="120000"/>
              </a:lnSpc>
              <a:buFont typeface="Courier New" panose="02070309020205020404" pitchFamily="49" charset="0"/>
              <a:buChar char="o"/>
            </a:pPr>
            <a:r>
              <a:rPr lang="en-US" sz="2000" dirty="0"/>
              <a:t>0 out of 8 MAPK Pathway genes (0%)</a:t>
            </a:r>
          </a:p>
          <a:p>
            <a:pPr marL="579438" lvl="1" indent="-322263">
              <a:lnSpc>
                <a:spcPct val="120000"/>
              </a:lnSpc>
              <a:buFont typeface="Courier New" panose="02070309020205020404" pitchFamily="49" charset="0"/>
              <a:buChar char="o"/>
            </a:pPr>
            <a:r>
              <a:rPr lang="en-US" sz="2000" dirty="0"/>
              <a:t>2 out of 27 Class I genes (7.41%)</a:t>
            </a:r>
          </a:p>
          <a:p>
            <a:pPr marL="579438" lvl="1" indent="-322263">
              <a:lnSpc>
                <a:spcPct val="120000"/>
              </a:lnSpc>
              <a:buFont typeface="Courier New" panose="02070309020205020404" pitchFamily="49" charset="0"/>
              <a:buChar char="o"/>
            </a:pPr>
            <a:r>
              <a:rPr lang="en-US" sz="2000" dirty="0"/>
              <a:t>16 out of 23 Class II genes (69.6%)</a:t>
            </a:r>
          </a:p>
          <a:p>
            <a:endParaRPr lang="en-US" dirty="0"/>
          </a:p>
        </p:txBody>
      </p:sp>
    </p:spTree>
    <p:extLst>
      <p:ext uri="{BB962C8B-B14F-4D97-AF65-F5344CB8AC3E}">
        <p14:creationId xmlns:p14="http://schemas.microsoft.com/office/powerpoint/2010/main" val="412947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34A2-302D-1941-8F33-D272D9D62EDC}"/>
              </a:ext>
            </a:extLst>
          </p:cNvPr>
          <p:cNvSpPr>
            <a:spLocks noGrp="1"/>
          </p:cNvSpPr>
          <p:nvPr>
            <p:ph type="title"/>
          </p:nvPr>
        </p:nvSpPr>
        <p:spPr/>
        <p:txBody>
          <a:bodyPr/>
          <a:lstStyle/>
          <a:p>
            <a:r>
              <a:rPr lang="en-US" dirty="0"/>
              <a:t>Differential expression between tumor and cell line</a:t>
            </a:r>
          </a:p>
        </p:txBody>
      </p:sp>
      <p:pic>
        <p:nvPicPr>
          <p:cNvPr id="3" name="Picture 2">
            <a:extLst>
              <a:ext uri="{FF2B5EF4-FFF2-40B4-BE49-F238E27FC236}">
                <a16:creationId xmlns:a16="http://schemas.microsoft.com/office/drawing/2014/main" id="{CA082822-1C2E-1745-8B5E-7978BAADA17F}"/>
              </a:ext>
            </a:extLst>
          </p:cNvPr>
          <p:cNvPicPr>
            <a:picLocks noChangeAspect="1"/>
          </p:cNvPicPr>
          <p:nvPr/>
        </p:nvPicPr>
        <p:blipFill>
          <a:blip r:embed="rId3"/>
          <a:stretch>
            <a:fillRect/>
          </a:stretch>
        </p:blipFill>
        <p:spPr>
          <a:xfrm>
            <a:off x="890016" y="1327621"/>
            <a:ext cx="7742530" cy="5530379"/>
          </a:xfrm>
          <a:prstGeom prst="rect">
            <a:avLst/>
          </a:prstGeom>
        </p:spPr>
      </p:pic>
    </p:spTree>
    <p:extLst>
      <p:ext uri="{BB962C8B-B14F-4D97-AF65-F5344CB8AC3E}">
        <p14:creationId xmlns:p14="http://schemas.microsoft.com/office/powerpoint/2010/main" val="299042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11B7-B9A7-CB48-9410-CAE44088ECA6}"/>
              </a:ext>
            </a:extLst>
          </p:cNvPr>
          <p:cNvSpPr>
            <a:spLocks noGrp="1"/>
          </p:cNvSpPr>
          <p:nvPr>
            <p:ph type="title"/>
          </p:nvPr>
        </p:nvSpPr>
        <p:spPr>
          <a:xfrm>
            <a:off x="70866" y="32089"/>
            <a:ext cx="2065782" cy="1324573"/>
          </a:xfrm>
        </p:spPr>
        <p:txBody>
          <a:bodyPr>
            <a:normAutofit/>
          </a:bodyPr>
          <a:lstStyle/>
          <a:p>
            <a:r>
              <a:rPr lang="en-US" dirty="0"/>
              <a:t>Gene Set Enrichment of DE genes</a:t>
            </a:r>
          </a:p>
        </p:txBody>
      </p:sp>
      <p:pic>
        <p:nvPicPr>
          <p:cNvPr id="4" name="Picture 3">
            <a:extLst>
              <a:ext uri="{FF2B5EF4-FFF2-40B4-BE49-F238E27FC236}">
                <a16:creationId xmlns:a16="http://schemas.microsoft.com/office/drawing/2014/main" id="{40244B9C-7414-4F45-A091-34CAB823DC1C}"/>
              </a:ext>
            </a:extLst>
          </p:cNvPr>
          <p:cNvPicPr>
            <a:picLocks noChangeAspect="1"/>
          </p:cNvPicPr>
          <p:nvPr/>
        </p:nvPicPr>
        <p:blipFill>
          <a:blip r:embed="rId2"/>
          <a:stretch>
            <a:fillRect/>
          </a:stretch>
        </p:blipFill>
        <p:spPr>
          <a:xfrm>
            <a:off x="2816352" y="0"/>
            <a:ext cx="6096000" cy="6858000"/>
          </a:xfrm>
          <a:prstGeom prst="rect">
            <a:avLst/>
          </a:prstGeom>
        </p:spPr>
      </p:pic>
      <p:sp>
        <p:nvSpPr>
          <p:cNvPr id="5" name="Left Brace 4">
            <a:extLst>
              <a:ext uri="{FF2B5EF4-FFF2-40B4-BE49-F238E27FC236}">
                <a16:creationId xmlns:a16="http://schemas.microsoft.com/office/drawing/2014/main" id="{43848A22-DBCD-FF41-8E17-D41DBD2CE807}"/>
              </a:ext>
            </a:extLst>
          </p:cNvPr>
          <p:cNvSpPr/>
          <p:nvPr/>
        </p:nvSpPr>
        <p:spPr>
          <a:xfrm>
            <a:off x="2328672" y="365760"/>
            <a:ext cx="487680" cy="3035808"/>
          </a:xfrm>
          <a:prstGeom prst="leftBrace">
            <a:avLst>
              <a:gd name="adj1" fmla="val 8333"/>
              <a:gd name="adj2" fmla="val 60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v</a:t>
            </a:r>
          </a:p>
        </p:txBody>
      </p:sp>
      <p:sp>
        <p:nvSpPr>
          <p:cNvPr id="6" name="Left Brace 5">
            <a:extLst>
              <a:ext uri="{FF2B5EF4-FFF2-40B4-BE49-F238E27FC236}">
                <a16:creationId xmlns:a16="http://schemas.microsoft.com/office/drawing/2014/main" id="{967473B1-EBF1-1D44-BE4A-139ED011B42E}"/>
              </a:ext>
            </a:extLst>
          </p:cNvPr>
          <p:cNvSpPr/>
          <p:nvPr/>
        </p:nvSpPr>
        <p:spPr>
          <a:xfrm>
            <a:off x="2328672" y="3511928"/>
            <a:ext cx="487680" cy="30358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921AEC1-9DA1-974A-8CCC-E04F99215D5B}"/>
              </a:ext>
            </a:extLst>
          </p:cNvPr>
          <p:cNvSpPr txBox="1"/>
          <p:nvPr/>
        </p:nvSpPr>
        <p:spPr>
          <a:xfrm>
            <a:off x="338339" y="4845166"/>
            <a:ext cx="1990333" cy="646331"/>
          </a:xfrm>
          <a:prstGeom prst="rect">
            <a:avLst/>
          </a:prstGeom>
          <a:noFill/>
        </p:spPr>
        <p:txBody>
          <a:bodyPr wrap="square" rtlCol="0">
            <a:spAutoFit/>
          </a:bodyPr>
          <a:lstStyle/>
          <a:p>
            <a:pPr algn="ctr"/>
            <a:r>
              <a:rPr lang="en-US" dirty="0"/>
              <a:t>Underrepresented pathways</a:t>
            </a:r>
          </a:p>
        </p:txBody>
      </p:sp>
      <p:sp>
        <p:nvSpPr>
          <p:cNvPr id="8" name="TextBox 7">
            <a:extLst>
              <a:ext uri="{FF2B5EF4-FFF2-40B4-BE49-F238E27FC236}">
                <a16:creationId xmlns:a16="http://schemas.microsoft.com/office/drawing/2014/main" id="{756141BA-731B-0F47-86C0-0F3F213C2F98}"/>
              </a:ext>
            </a:extLst>
          </p:cNvPr>
          <p:cNvSpPr txBox="1"/>
          <p:nvPr/>
        </p:nvSpPr>
        <p:spPr>
          <a:xfrm>
            <a:off x="338339" y="1882633"/>
            <a:ext cx="1990333" cy="646331"/>
          </a:xfrm>
          <a:prstGeom prst="rect">
            <a:avLst/>
          </a:prstGeom>
          <a:noFill/>
        </p:spPr>
        <p:txBody>
          <a:bodyPr wrap="square" rtlCol="0">
            <a:spAutoFit/>
          </a:bodyPr>
          <a:lstStyle/>
          <a:p>
            <a:pPr algn="ctr"/>
            <a:r>
              <a:rPr lang="en-US" dirty="0"/>
              <a:t>Overrepresented pathways</a:t>
            </a:r>
          </a:p>
        </p:txBody>
      </p:sp>
    </p:spTree>
    <p:extLst>
      <p:ext uri="{BB962C8B-B14F-4D97-AF65-F5344CB8AC3E}">
        <p14:creationId xmlns:p14="http://schemas.microsoft.com/office/powerpoint/2010/main" val="16709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91CE-4F2A-5841-9913-0162AE922631}"/>
              </a:ext>
            </a:extLst>
          </p:cNvPr>
          <p:cNvSpPr>
            <a:spLocks noGrp="1"/>
          </p:cNvSpPr>
          <p:nvPr>
            <p:ph type="title"/>
          </p:nvPr>
        </p:nvSpPr>
        <p:spPr/>
        <p:txBody>
          <a:bodyPr/>
          <a:lstStyle/>
          <a:p>
            <a:r>
              <a:rPr lang="en-US" dirty="0"/>
              <a:t>Library size normalization of counts</a:t>
            </a:r>
          </a:p>
        </p:txBody>
      </p:sp>
      <p:pic>
        <p:nvPicPr>
          <p:cNvPr id="4" name="Picture 3">
            <a:extLst>
              <a:ext uri="{FF2B5EF4-FFF2-40B4-BE49-F238E27FC236}">
                <a16:creationId xmlns:a16="http://schemas.microsoft.com/office/drawing/2014/main" id="{6E650DFD-EE0D-1043-9288-4DA1A8851D44}"/>
              </a:ext>
            </a:extLst>
          </p:cNvPr>
          <p:cNvPicPr>
            <a:picLocks noChangeAspect="1"/>
          </p:cNvPicPr>
          <p:nvPr/>
        </p:nvPicPr>
        <p:blipFill>
          <a:blip r:embed="rId2"/>
          <a:stretch>
            <a:fillRect/>
          </a:stretch>
        </p:blipFill>
        <p:spPr>
          <a:xfrm>
            <a:off x="34789" y="2312670"/>
            <a:ext cx="4937760" cy="3291840"/>
          </a:xfrm>
          <a:prstGeom prst="rect">
            <a:avLst/>
          </a:prstGeom>
        </p:spPr>
      </p:pic>
      <p:pic>
        <p:nvPicPr>
          <p:cNvPr id="5" name="Picture 4">
            <a:extLst>
              <a:ext uri="{FF2B5EF4-FFF2-40B4-BE49-F238E27FC236}">
                <a16:creationId xmlns:a16="http://schemas.microsoft.com/office/drawing/2014/main" id="{BBD808E6-C5E1-1B4D-8B6A-7AD514769183}"/>
              </a:ext>
            </a:extLst>
          </p:cNvPr>
          <p:cNvPicPr>
            <a:picLocks noChangeAspect="1"/>
          </p:cNvPicPr>
          <p:nvPr/>
        </p:nvPicPr>
        <p:blipFill>
          <a:blip r:embed="rId3"/>
          <a:stretch>
            <a:fillRect/>
          </a:stretch>
        </p:blipFill>
        <p:spPr>
          <a:xfrm>
            <a:off x="4206240" y="2312670"/>
            <a:ext cx="4937760" cy="3291840"/>
          </a:xfrm>
          <a:prstGeom prst="rect">
            <a:avLst/>
          </a:prstGeom>
        </p:spPr>
      </p:pic>
    </p:spTree>
    <p:extLst>
      <p:ext uri="{BB962C8B-B14F-4D97-AF65-F5344CB8AC3E}">
        <p14:creationId xmlns:p14="http://schemas.microsoft.com/office/powerpoint/2010/main" val="389390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8F00-21F5-4448-911E-5B726B7F5525}"/>
              </a:ext>
            </a:extLst>
          </p:cNvPr>
          <p:cNvSpPr>
            <a:spLocks noGrp="1"/>
          </p:cNvSpPr>
          <p:nvPr>
            <p:ph type="title"/>
          </p:nvPr>
        </p:nvSpPr>
        <p:spPr/>
        <p:txBody>
          <a:bodyPr/>
          <a:lstStyle/>
          <a:p>
            <a:r>
              <a:rPr lang="en-US" dirty="0"/>
              <a:t>Variance-stabilized counts</a:t>
            </a:r>
          </a:p>
        </p:txBody>
      </p:sp>
      <p:pic>
        <p:nvPicPr>
          <p:cNvPr id="4" name="Picture 3">
            <a:extLst>
              <a:ext uri="{FF2B5EF4-FFF2-40B4-BE49-F238E27FC236}">
                <a16:creationId xmlns:a16="http://schemas.microsoft.com/office/drawing/2014/main" id="{51D210E8-D6E8-C043-AB2F-681B098FD4FC}"/>
              </a:ext>
            </a:extLst>
          </p:cNvPr>
          <p:cNvPicPr>
            <a:picLocks noChangeAspect="1"/>
          </p:cNvPicPr>
          <p:nvPr/>
        </p:nvPicPr>
        <p:blipFill>
          <a:blip r:embed="rId3"/>
          <a:stretch>
            <a:fillRect/>
          </a:stretch>
        </p:blipFill>
        <p:spPr>
          <a:xfrm>
            <a:off x="1348195" y="1908312"/>
            <a:ext cx="6447609" cy="4455215"/>
          </a:xfrm>
          <a:prstGeom prst="rect">
            <a:avLst/>
          </a:prstGeom>
        </p:spPr>
      </p:pic>
    </p:spTree>
    <p:extLst>
      <p:ext uri="{BB962C8B-B14F-4D97-AF65-F5344CB8AC3E}">
        <p14:creationId xmlns:p14="http://schemas.microsoft.com/office/powerpoint/2010/main" val="2765621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9A88-A151-3D4A-94E0-8CE8CA6111BE}"/>
              </a:ext>
            </a:extLst>
          </p:cNvPr>
          <p:cNvSpPr>
            <a:spLocks noGrp="1"/>
          </p:cNvSpPr>
          <p:nvPr>
            <p:ph type="title"/>
          </p:nvPr>
        </p:nvSpPr>
        <p:spPr/>
        <p:txBody>
          <a:bodyPr/>
          <a:lstStyle/>
          <a:p>
            <a:r>
              <a:rPr lang="en-US" dirty="0"/>
              <a:t>Unsupervised clustering – </a:t>
            </a:r>
            <a:r>
              <a:rPr lang="en-US" b="1" dirty="0"/>
              <a:t>all</a:t>
            </a:r>
            <a:r>
              <a:rPr lang="en-US" dirty="0"/>
              <a:t> genes</a:t>
            </a:r>
          </a:p>
        </p:txBody>
      </p:sp>
      <p:pic>
        <p:nvPicPr>
          <p:cNvPr id="5" name="Picture 4">
            <a:extLst>
              <a:ext uri="{FF2B5EF4-FFF2-40B4-BE49-F238E27FC236}">
                <a16:creationId xmlns:a16="http://schemas.microsoft.com/office/drawing/2014/main" id="{D67882F4-6604-EE40-8AF0-B9755173A746}"/>
              </a:ext>
            </a:extLst>
          </p:cNvPr>
          <p:cNvPicPr>
            <a:picLocks noChangeAspect="1"/>
          </p:cNvPicPr>
          <p:nvPr/>
        </p:nvPicPr>
        <p:blipFill>
          <a:blip r:embed="rId3"/>
          <a:stretch>
            <a:fillRect/>
          </a:stretch>
        </p:blipFill>
        <p:spPr>
          <a:xfrm>
            <a:off x="1371600" y="1378227"/>
            <a:ext cx="6400800" cy="5271247"/>
          </a:xfrm>
          <a:prstGeom prst="rect">
            <a:avLst/>
          </a:prstGeom>
        </p:spPr>
      </p:pic>
    </p:spTree>
    <p:extLst>
      <p:ext uri="{BB962C8B-B14F-4D97-AF65-F5344CB8AC3E}">
        <p14:creationId xmlns:p14="http://schemas.microsoft.com/office/powerpoint/2010/main" val="1254619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5F43792-E492-CB4D-80CB-54E9CBA95F5E}"/>
              </a:ext>
            </a:extLst>
          </p:cNvPr>
          <p:cNvSpPr>
            <a:spLocks noGrp="1"/>
          </p:cNvSpPr>
          <p:nvPr>
            <p:ph type="title"/>
          </p:nvPr>
        </p:nvSpPr>
        <p:spPr>
          <a:xfrm>
            <a:off x="628650" y="365128"/>
            <a:ext cx="7886700" cy="1325563"/>
          </a:xfrm>
        </p:spPr>
        <p:txBody>
          <a:bodyPr/>
          <a:lstStyle/>
          <a:p>
            <a:r>
              <a:rPr lang="en-US" dirty="0"/>
              <a:t>Unsupervised clustering – </a:t>
            </a:r>
            <a:r>
              <a:rPr lang="en-US" b="1" dirty="0"/>
              <a:t>highly variable </a:t>
            </a:r>
            <a:r>
              <a:rPr lang="en-US" dirty="0"/>
              <a:t>genes</a:t>
            </a:r>
          </a:p>
        </p:txBody>
      </p:sp>
      <p:pic>
        <p:nvPicPr>
          <p:cNvPr id="7" name="Picture 6">
            <a:extLst>
              <a:ext uri="{FF2B5EF4-FFF2-40B4-BE49-F238E27FC236}">
                <a16:creationId xmlns:a16="http://schemas.microsoft.com/office/drawing/2014/main" id="{A004C9E5-0686-A244-98D0-F04A5A961406}"/>
              </a:ext>
            </a:extLst>
          </p:cNvPr>
          <p:cNvPicPr>
            <a:picLocks noChangeAspect="1"/>
          </p:cNvPicPr>
          <p:nvPr/>
        </p:nvPicPr>
        <p:blipFill>
          <a:blip r:embed="rId3"/>
          <a:stretch>
            <a:fillRect/>
          </a:stretch>
        </p:blipFill>
        <p:spPr>
          <a:xfrm>
            <a:off x="1371600" y="1378227"/>
            <a:ext cx="6400800" cy="5271247"/>
          </a:xfrm>
          <a:prstGeom prst="rect">
            <a:avLst/>
          </a:prstGeom>
        </p:spPr>
      </p:pic>
    </p:spTree>
    <p:extLst>
      <p:ext uri="{BB962C8B-B14F-4D97-AF65-F5344CB8AC3E}">
        <p14:creationId xmlns:p14="http://schemas.microsoft.com/office/powerpoint/2010/main" val="1309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F43E-8725-ED42-BFDE-925660595B85}"/>
              </a:ext>
            </a:extLst>
          </p:cNvPr>
          <p:cNvSpPr>
            <a:spLocks noGrp="1"/>
          </p:cNvSpPr>
          <p:nvPr>
            <p:ph type="title"/>
          </p:nvPr>
        </p:nvSpPr>
        <p:spPr/>
        <p:txBody>
          <a:bodyPr/>
          <a:lstStyle/>
          <a:p>
            <a:r>
              <a:rPr lang="en-US" dirty="0"/>
              <a:t>Highly variable genes – </a:t>
            </a:r>
            <a:r>
              <a:rPr lang="en-US" b="1" dirty="0"/>
              <a:t>all samples</a:t>
            </a:r>
          </a:p>
        </p:txBody>
      </p:sp>
      <p:pic>
        <p:nvPicPr>
          <p:cNvPr id="4" name="Picture 3">
            <a:extLst>
              <a:ext uri="{FF2B5EF4-FFF2-40B4-BE49-F238E27FC236}">
                <a16:creationId xmlns:a16="http://schemas.microsoft.com/office/drawing/2014/main" id="{D702F170-F993-4642-BEFA-563AEC68CC9A}"/>
              </a:ext>
            </a:extLst>
          </p:cNvPr>
          <p:cNvPicPr>
            <a:picLocks noChangeAspect="1"/>
          </p:cNvPicPr>
          <p:nvPr/>
        </p:nvPicPr>
        <p:blipFill>
          <a:blip r:embed="rId3"/>
          <a:stretch>
            <a:fillRect/>
          </a:stretch>
        </p:blipFill>
        <p:spPr>
          <a:xfrm>
            <a:off x="1371600" y="1470992"/>
            <a:ext cx="6400800" cy="5271247"/>
          </a:xfrm>
          <a:prstGeom prst="rect">
            <a:avLst/>
          </a:prstGeom>
        </p:spPr>
      </p:pic>
    </p:spTree>
    <p:extLst>
      <p:ext uri="{BB962C8B-B14F-4D97-AF65-F5344CB8AC3E}">
        <p14:creationId xmlns:p14="http://schemas.microsoft.com/office/powerpoint/2010/main" val="401126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E1C543-9C77-DE4F-9D1D-A4F9F8D734B3}"/>
              </a:ext>
            </a:extLst>
          </p:cNvPr>
          <p:cNvSpPr>
            <a:spLocks noGrp="1"/>
          </p:cNvSpPr>
          <p:nvPr>
            <p:ph type="title"/>
          </p:nvPr>
        </p:nvSpPr>
        <p:spPr>
          <a:xfrm>
            <a:off x="628650" y="365128"/>
            <a:ext cx="7886700" cy="1325563"/>
          </a:xfrm>
        </p:spPr>
        <p:txBody>
          <a:bodyPr/>
          <a:lstStyle/>
          <a:p>
            <a:r>
              <a:rPr lang="en-US" dirty="0"/>
              <a:t>Highly variable genes – excluding 350 and 286</a:t>
            </a:r>
          </a:p>
        </p:txBody>
      </p:sp>
      <p:pic>
        <p:nvPicPr>
          <p:cNvPr id="5" name="Picture 4">
            <a:extLst>
              <a:ext uri="{FF2B5EF4-FFF2-40B4-BE49-F238E27FC236}">
                <a16:creationId xmlns:a16="http://schemas.microsoft.com/office/drawing/2014/main" id="{89FD97FC-D0AF-654B-B426-012ED5383520}"/>
              </a:ext>
            </a:extLst>
          </p:cNvPr>
          <p:cNvPicPr>
            <a:picLocks noChangeAspect="1"/>
          </p:cNvPicPr>
          <p:nvPr/>
        </p:nvPicPr>
        <p:blipFill>
          <a:blip r:embed="rId3"/>
          <a:stretch>
            <a:fillRect/>
          </a:stretch>
        </p:blipFill>
        <p:spPr>
          <a:xfrm>
            <a:off x="1371600" y="1431236"/>
            <a:ext cx="6400800" cy="5271247"/>
          </a:xfrm>
          <a:prstGeom prst="rect">
            <a:avLst/>
          </a:prstGeom>
        </p:spPr>
      </p:pic>
    </p:spTree>
    <p:extLst>
      <p:ext uri="{BB962C8B-B14F-4D97-AF65-F5344CB8AC3E}">
        <p14:creationId xmlns:p14="http://schemas.microsoft.com/office/powerpoint/2010/main" val="98095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B9-C0D9-424F-B3FA-E1DD6D03C80C}"/>
              </a:ext>
            </a:extLst>
          </p:cNvPr>
          <p:cNvSpPr>
            <a:spLocks noGrp="1"/>
          </p:cNvSpPr>
          <p:nvPr>
            <p:ph type="title"/>
          </p:nvPr>
        </p:nvSpPr>
        <p:spPr/>
        <p:txBody>
          <a:bodyPr/>
          <a:lstStyle/>
          <a:p>
            <a:r>
              <a:rPr lang="en-US" dirty="0"/>
              <a:t>PCA – all samples, all genes</a:t>
            </a:r>
          </a:p>
        </p:txBody>
      </p:sp>
      <p:pic>
        <p:nvPicPr>
          <p:cNvPr id="4" name="Picture 3">
            <a:extLst>
              <a:ext uri="{FF2B5EF4-FFF2-40B4-BE49-F238E27FC236}">
                <a16:creationId xmlns:a16="http://schemas.microsoft.com/office/drawing/2014/main" id="{A7B5D0D5-FCC4-D843-BE74-31B3FA3A5FC7}"/>
              </a:ext>
            </a:extLst>
          </p:cNvPr>
          <p:cNvPicPr>
            <a:picLocks noChangeAspect="1"/>
          </p:cNvPicPr>
          <p:nvPr/>
        </p:nvPicPr>
        <p:blipFill>
          <a:blip r:embed="rId3"/>
          <a:stretch>
            <a:fillRect/>
          </a:stretch>
        </p:blipFill>
        <p:spPr>
          <a:xfrm>
            <a:off x="1239078" y="1348408"/>
            <a:ext cx="6886990" cy="5509592"/>
          </a:xfrm>
          <a:prstGeom prst="rect">
            <a:avLst/>
          </a:prstGeom>
        </p:spPr>
      </p:pic>
    </p:spTree>
    <p:extLst>
      <p:ext uri="{BB962C8B-B14F-4D97-AF65-F5344CB8AC3E}">
        <p14:creationId xmlns:p14="http://schemas.microsoft.com/office/powerpoint/2010/main" val="143005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C74B-29DA-AF45-AA96-8C8C1A29760E}"/>
              </a:ext>
            </a:extLst>
          </p:cNvPr>
          <p:cNvSpPr>
            <a:spLocks noGrp="1"/>
          </p:cNvSpPr>
          <p:nvPr>
            <p:ph type="title"/>
          </p:nvPr>
        </p:nvSpPr>
        <p:spPr/>
        <p:txBody>
          <a:bodyPr/>
          <a:lstStyle/>
          <a:p>
            <a:r>
              <a:rPr lang="en-US" dirty="0"/>
              <a:t>PCA – Highly variable genes, excluding 286 and 350 </a:t>
            </a:r>
          </a:p>
        </p:txBody>
      </p:sp>
      <p:pic>
        <p:nvPicPr>
          <p:cNvPr id="4" name="Picture 3">
            <a:extLst>
              <a:ext uri="{FF2B5EF4-FFF2-40B4-BE49-F238E27FC236}">
                <a16:creationId xmlns:a16="http://schemas.microsoft.com/office/drawing/2014/main" id="{4ECAF400-C648-BC49-91EB-E54A1E38CFB3}"/>
              </a:ext>
            </a:extLst>
          </p:cNvPr>
          <p:cNvPicPr>
            <a:picLocks noChangeAspect="1"/>
          </p:cNvPicPr>
          <p:nvPr/>
        </p:nvPicPr>
        <p:blipFill>
          <a:blip r:embed="rId3"/>
          <a:stretch>
            <a:fillRect/>
          </a:stretch>
        </p:blipFill>
        <p:spPr>
          <a:xfrm>
            <a:off x="1242391" y="1530626"/>
            <a:ext cx="6659217" cy="5327374"/>
          </a:xfrm>
          <a:prstGeom prst="rect">
            <a:avLst/>
          </a:prstGeom>
        </p:spPr>
      </p:pic>
    </p:spTree>
    <p:extLst>
      <p:ext uri="{BB962C8B-B14F-4D97-AF65-F5344CB8AC3E}">
        <p14:creationId xmlns:p14="http://schemas.microsoft.com/office/powerpoint/2010/main" val="2129484109"/>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Theme" id="{9A868BCD-1D47-C745-9946-3FF95CA71872}" vid="{5DB54432-B4A2-DF4A-A813-0E14D9BB7F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67</TotalTime>
  <Words>632</Words>
  <Application>Microsoft Macintosh PowerPoint</Application>
  <PresentationFormat>On-screen Show (4:3)</PresentationFormat>
  <Paragraphs>63</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Courier New</vt:lpstr>
      <vt:lpstr>Lantinghei TC Extralight</vt:lpstr>
      <vt:lpstr>Default Theme</vt:lpstr>
      <vt:lpstr>Gene expression in MCC tumors and patient-derived cell lines</vt:lpstr>
      <vt:lpstr>Library size normalization of counts</vt:lpstr>
      <vt:lpstr>Variance-stabilized counts</vt:lpstr>
      <vt:lpstr>Unsupervised clustering – all genes</vt:lpstr>
      <vt:lpstr>Unsupervised clustering – highly variable genes</vt:lpstr>
      <vt:lpstr>Highly variable genes – all samples</vt:lpstr>
      <vt:lpstr>Highly variable genes – excluding 350 and 286</vt:lpstr>
      <vt:lpstr>PCA – all samples, all genes</vt:lpstr>
      <vt:lpstr>PCA – Highly variable genes, excluding 286 and 350 </vt:lpstr>
      <vt:lpstr>Genes of interest</vt:lpstr>
      <vt:lpstr>Differential expression between tumor and cell line</vt:lpstr>
      <vt:lpstr>DE genes between tumor and cell line</vt:lpstr>
      <vt:lpstr>Genes of interest with differential expression</vt:lpstr>
      <vt:lpstr>Differential expression between tumor and cell line</vt:lpstr>
      <vt:lpstr>Gene Set Enrichment of DE genes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 expression in MCC tumors and patient-derived cell lines</dc:title>
  <dc:creator>Korthauer, Keegan D.</dc:creator>
  <cp:lastModifiedBy>Korthauer, Keegan D.</cp:lastModifiedBy>
  <cp:revision>11</cp:revision>
  <dcterms:created xsi:type="dcterms:W3CDTF">2018-10-10T21:41:09Z</dcterms:created>
  <dcterms:modified xsi:type="dcterms:W3CDTF">2018-10-10T22:48:25Z</dcterms:modified>
</cp:coreProperties>
</file>